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82" r:id="rId5"/>
    <p:sldId id="280" r:id="rId6"/>
    <p:sldId id="298" r:id="rId7"/>
    <p:sldId id="263" r:id="rId8"/>
    <p:sldId id="295" r:id="rId9"/>
    <p:sldId id="294" r:id="rId10"/>
    <p:sldId id="296" r:id="rId11"/>
    <p:sldId id="297" r:id="rId12"/>
    <p:sldId id="279" r:id="rId13"/>
    <p:sldId id="300" r:id="rId14"/>
    <p:sldId id="301" r:id="rId15"/>
    <p:sldId id="302" r:id="rId16"/>
    <p:sldId id="281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 继伟" initials="张" lastIdx="1" clrIdx="0">
    <p:extLst>
      <p:ext uri="{19B8F6BF-5375-455C-9EA6-DF929625EA0E}">
        <p15:presenceInfo xmlns:p15="http://schemas.microsoft.com/office/powerpoint/2012/main" userId="791d4cc7c654e4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6FC"/>
    <a:srgbClr val="00F6FB"/>
    <a:srgbClr val="EF89CD"/>
    <a:srgbClr val="00B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48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EF112-C14B-45D3-9785-E1F51824565F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87BD6-CA4A-447F-B709-8D97E1ABE9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05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17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129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219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91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866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87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634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544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BD26E-7C49-4B48-B1A6-F17A83100120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9ECF-507B-4901-907F-D533EB818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BD26E-7C49-4B48-B1A6-F17A83100120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9ECF-507B-4901-907F-D533EB818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4726550" y="351241"/>
            <a:ext cx="273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</a:p>
        </p:txBody>
      </p:sp>
      <p:sp>
        <p:nvSpPr>
          <p:cNvPr id="9" name="椭圆 8"/>
          <p:cNvSpPr/>
          <p:nvPr userDrawn="1"/>
        </p:nvSpPr>
        <p:spPr>
          <a:xfrm>
            <a:off x="4038530" y="78470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5129453" y="83397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7443078" y="83397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6222570" y="78470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stCxn id="9" idx="6"/>
            <a:endCxn id="10" idx="2"/>
          </p:cNvCxnSpPr>
          <p:nvPr userDrawn="1"/>
        </p:nvCxnSpPr>
        <p:spPr>
          <a:xfrm>
            <a:off x="4433738" y="982658"/>
            <a:ext cx="695715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10" idx="6"/>
            <a:endCxn id="12" idx="2"/>
          </p:cNvCxnSpPr>
          <p:nvPr userDrawn="1"/>
        </p:nvCxnSpPr>
        <p:spPr>
          <a:xfrm>
            <a:off x="5426302" y="982658"/>
            <a:ext cx="796268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2" idx="6"/>
            <a:endCxn id="11" idx="2"/>
          </p:cNvCxnSpPr>
          <p:nvPr userDrawn="1"/>
        </p:nvCxnSpPr>
        <p:spPr>
          <a:xfrm>
            <a:off x="6617778" y="982658"/>
            <a:ext cx="825300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8024244" y="25357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16" idx="3"/>
            <a:endCxn id="11" idx="7"/>
          </p:cNvCxnSpPr>
          <p:nvPr userDrawn="1"/>
        </p:nvCxnSpPr>
        <p:spPr>
          <a:xfrm flipH="1">
            <a:off x="7696454" y="591503"/>
            <a:ext cx="385667" cy="2860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1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BD26E-7C49-4B48-B1A6-F17A83100120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9ECF-507B-4901-907F-D533EB818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BD26E-7C49-4B48-B1A6-F17A83100120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9ECF-507B-4901-907F-D533EB818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BD26E-7C49-4B48-B1A6-F17A83100120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9ECF-507B-4901-907F-D533EB818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BD26E-7C49-4B48-B1A6-F17A83100120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9ECF-507B-4901-907F-D533EB818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BD26E-7C49-4B48-B1A6-F17A83100120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9ECF-507B-4901-907F-D533EB818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BD26E-7C49-4B48-B1A6-F17A83100120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9ECF-507B-4901-907F-D533EB818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BD26E-7C49-4B48-B1A6-F17A83100120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9ECF-507B-4901-907F-D533EB818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D26E-7C49-4B48-B1A6-F17A83100120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19ECF-507B-4901-907F-D533EB818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19" y="423812"/>
            <a:ext cx="10386981" cy="643418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270633" y="2722245"/>
            <a:ext cx="3652004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6600" b="1" dirty="0">
                <a:solidFill>
                  <a:srgbClr val="00B6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</a:p>
        </p:txBody>
      </p:sp>
      <p:sp>
        <p:nvSpPr>
          <p:cNvPr id="14" name="矩形 13"/>
          <p:cNvSpPr/>
          <p:nvPr/>
        </p:nvSpPr>
        <p:spPr>
          <a:xfrm>
            <a:off x="3354705" y="3829050"/>
            <a:ext cx="5624830" cy="136556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solidFill>
                  <a:srgbClr val="00B6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实验一</a:t>
            </a:r>
            <a:endParaRPr lang="en-US" altLang="zh-CN" sz="3600" b="1" dirty="0">
              <a:solidFill>
                <a:srgbClr val="00B6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600" b="1" dirty="0">
                <a:solidFill>
                  <a:srgbClr val="00B6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endParaRPr lang="en-US" altLang="zh-CN" sz="3600" b="1" dirty="0">
              <a:solidFill>
                <a:srgbClr val="00B6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782544-E033-451F-9258-535868055386}"/>
              </a:ext>
            </a:extLst>
          </p:cNvPr>
          <p:cNvSpPr txBox="1"/>
          <p:nvPr/>
        </p:nvSpPr>
        <p:spPr>
          <a:xfrm>
            <a:off x="8640661" y="5795512"/>
            <a:ext cx="277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B6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计科</a:t>
            </a:r>
            <a:r>
              <a:rPr lang="en-US" altLang="zh-CN" sz="2000" b="1" dirty="0">
                <a:solidFill>
                  <a:srgbClr val="00B6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1802</a:t>
            </a:r>
            <a:r>
              <a:rPr lang="zh-CN" altLang="en-US" sz="2000" b="1" dirty="0">
                <a:solidFill>
                  <a:srgbClr val="00B6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张继伟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65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15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ldLvl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流程分析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820845-61F8-4D85-A4FB-C87539142261}"/>
              </a:ext>
            </a:extLst>
          </p:cNvPr>
          <p:cNvSpPr txBox="1"/>
          <p:nvPr/>
        </p:nvSpPr>
        <p:spPr>
          <a:xfrm>
            <a:off x="650942" y="1761344"/>
            <a:ext cx="544505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1</a:t>
            </a:r>
            <a:r>
              <a:rPr lang="zh-CN" altLang="en-US" sz="28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、加载样本数据</a:t>
            </a:r>
            <a:r>
              <a:rPr lang="en-US" altLang="zh-CN" sz="28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x</a:t>
            </a:r>
            <a:r>
              <a:rPr lang="zh-CN" altLang="en-US" sz="28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，</a:t>
            </a:r>
            <a:r>
              <a:rPr lang="en-US" altLang="zh-CN" sz="28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y</a:t>
            </a:r>
            <a:b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</a:br>
            <a:r>
              <a:rPr lang="en-US" altLang="zh-CN" sz="28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2</a:t>
            </a:r>
            <a:r>
              <a:rPr lang="zh-CN" altLang="en-US" sz="28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、设置超参数学习率，迭代次数</a:t>
            </a:r>
            <a:b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</a:br>
            <a:r>
              <a:rPr lang="en-US" altLang="zh-CN" sz="28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3</a:t>
            </a:r>
            <a:r>
              <a:rPr lang="zh-CN" altLang="en-US" sz="28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、设置模型参数初值</a:t>
            </a:r>
            <a:r>
              <a:rPr lang="en-US" altLang="zh-CN" sz="28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w0</a:t>
            </a:r>
            <a:r>
              <a:rPr lang="zh-CN" altLang="en-US" sz="28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， </a:t>
            </a:r>
            <a:r>
              <a:rPr lang="en-US" altLang="zh-CN" sz="28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b0</a:t>
            </a:r>
            <a:b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</a:br>
            <a:r>
              <a:rPr lang="en-US" altLang="zh-CN" sz="28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4</a:t>
            </a:r>
            <a:r>
              <a:rPr lang="zh-CN" altLang="en-US" sz="28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、训练模型</a:t>
            </a:r>
            <a:r>
              <a:rPr lang="en-US" altLang="zh-CN" sz="28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w, b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5</a:t>
            </a:r>
            <a: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、输出预测结果</a:t>
            </a:r>
            <a:b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</a:br>
            <a:r>
              <a:rPr lang="en-US" altLang="zh-CN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6</a:t>
            </a:r>
            <a:r>
              <a:rPr lang="zh-CN" altLang="en-US" sz="28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、结果可视化</a:t>
            </a:r>
            <a:endParaRPr lang="zh-CN" altLang="en-US" sz="28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84FE68-4724-4EA7-8A66-8E5CA0C9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458" y="992859"/>
            <a:ext cx="3246401" cy="52658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D30957-000E-4C8D-A184-8D57CF6467F6}"/>
              </a:ext>
            </a:extLst>
          </p:cNvPr>
          <p:cNvSpPr txBox="1"/>
          <p:nvPr/>
        </p:nvSpPr>
        <p:spPr>
          <a:xfrm>
            <a:off x="7694579" y="2801566"/>
            <a:ext cx="2597285" cy="2305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072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代码实现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ACECC27-C31E-4F31-AA31-059DB2818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286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4984" y="589235"/>
            <a:ext cx="298994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</a:rPr>
              <a:t>4</a:t>
            </a:r>
            <a:endParaRPr lang="zh-CN" altLang="en-US" sz="344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3772237" y="1541222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450529" y="249127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792478" y="207911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365049" y="4661493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179809" y="471213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866414" y="2393470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839628" y="3578152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670320" y="2822019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714231" y="2343602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529635" y="1826913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stCxn id="10" idx="5"/>
            <a:endCxn id="51" idx="0"/>
          </p:cNvCxnSpPr>
          <p:nvPr/>
        </p:nvCxnSpPr>
        <p:spPr>
          <a:xfrm>
            <a:off x="3923696" y="3075841"/>
            <a:ext cx="410319" cy="3470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6" idx="6"/>
            <a:endCxn id="7" idx="2"/>
          </p:cNvCxnSpPr>
          <p:nvPr/>
        </p:nvCxnSpPr>
        <p:spPr>
          <a:xfrm>
            <a:off x="4760257" y="4859446"/>
            <a:ext cx="419552" cy="1375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1"/>
            <a:endCxn id="44" idx="5"/>
          </p:cNvCxnSpPr>
          <p:nvPr/>
        </p:nvCxnSpPr>
        <p:spPr>
          <a:xfrm flipH="1" flipV="1">
            <a:off x="4042061" y="4527128"/>
            <a:ext cx="380865" cy="192344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2" idx="4"/>
            <a:endCxn id="11" idx="0"/>
          </p:cNvCxnSpPr>
          <p:nvPr/>
        </p:nvCxnSpPr>
        <p:spPr>
          <a:xfrm>
            <a:off x="4678060" y="2124284"/>
            <a:ext cx="233775" cy="219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4388461" y="3019454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167445" y="2392353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955271" y="4662868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895720" y="471213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175431" y="181881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>
            <a:stCxn id="21" idx="3"/>
            <a:endCxn id="4" idx="1"/>
          </p:cNvCxnSpPr>
          <p:nvPr/>
        </p:nvCxnSpPr>
        <p:spPr>
          <a:xfrm>
            <a:off x="3218904" y="2072634"/>
            <a:ext cx="275098" cy="462187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50" idx="7"/>
            <a:endCxn id="17" idx="1"/>
          </p:cNvCxnSpPr>
          <p:nvPr/>
        </p:nvCxnSpPr>
        <p:spPr>
          <a:xfrm flipV="1">
            <a:off x="3892082" y="3063003"/>
            <a:ext cx="539852" cy="251435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8827378" y="471213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7803642" y="4662868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>
            <a:stCxn id="7" idx="6"/>
            <a:endCxn id="19" idx="2"/>
          </p:cNvCxnSpPr>
          <p:nvPr/>
        </p:nvCxnSpPr>
        <p:spPr>
          <a:xfrm>
            <a:off x="5476658" y="4860821"/>
            <a:ext cx="478613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19" idx="6"/>
            <a:endCxn id="20" idx="2"/>
          </p:cNvCxnSpPr>
          <p:nvPr/>
        </p:nvCxnSpPr>
        <p:spPr>
          <a:xfrm>
            <a:off x="6350479" y="4860821"/>
            <a:ext cx="545241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20" idx="6"/>
            <a:endCxn id="25" idx="2"/>
          </p:cNvCxnSpPr>
          <p:nvPr/>
        </p:nvCxnSpPr>
        <p:spPr>
          <a:xfrm>
            <a:off x="7192569" y="4860821"/>
            <a:ext cx="611073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5" idx="6"/>
            <a:endCxn id="24" idx="2"/>
          </p:cNvCxnSpPr>
          <p:nvPr/>
        </p:nvCxnSpPr>
        <p:spPr>
          <a:xfrm>
            <a:off x="8198850" y="4860821"/>
            <a:ext cx="628528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43" idx="2"/>
            <a:endCxn id="17" idx="4"/>
          </p:cNvCxnSpPr>
          <p:nvPr/>
        </p:nvCxnSpPr>
        <p:spPr>
          <a:xfrm flipH="1" flipV="1">
            <a:off x="4536886" y="3316825"/>
            <a:ext cx="280308" cy="1007428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12" idx="3"/>
            <a:endCxn id="17" idx="0"/>
          </p:cNvCxnSpPr>
          <p:nvPr/>
        </p:nvCxnSpPr>
        <p:spPr>
          <a:xfrm flipH="1">
            <a:off x="4536886" y="2080735"/>
            <a:ext cx="36222" cy="938719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3" idx="5"/>
            <a:endCxn id="11" idx="3"/>
          </p:cNvCxnSpPr>
          <p:nvPr/>
        </p:nvCxnSpPr>
        <p:spPr>
          <a:xfrm>
            <a:off x="4109568" y="1879148"/>
            <a:ext cx="662540" cy="802380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5" idx="7"/>
            <a:endCxn id="12" idx="3"/>
          </p:cNvCxnSpPr>
          <p:nvPr/>
        </p:nvCxnSpPr>
        <p:spPr>
          <a:xfrm flipV="1">
            <a:off x="4045854" y="2080735"/>
            <a:ext cx="527254" cy="41924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1" idx="5"/>
            <a:endCxn id="5" idx="1"/>
          </p:cNvCxnSpPr>
          <p:nvPr/>
        </p:nvCxnSpPr>
        <p:spPr>
          <a:xfrm>
            <a:off x="3428807" y="2072634"/>
            <a:ext cx="407144" cy="50025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9" idx="2"/>
            <a:endCxn id="51" idx="6"/>
          </p:cNvCxnSpPr>
          <p:nvPr/>
        </p:nvCxnSpPr>
        <p:spPr>
          <a:xfrm flipH="1" flipV="1">
            <a:off x="4531619" y="3620816"/>
            <a:ext cx="308009" cy="155289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9408544" y="411437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/>
          <p:cNvCxnSpPr>
            <a:stCxn id="36" idx="3"/>
            <a:endCxn id="24" idx="7"/>
          </p:cNvCxnSpPr>
          <p:nvPr/>
        </p:nvCxnSpPr>
        <p:spPr>
          <a:xfrm flipH="1">
            <a:off x="9080754" y="4452303"/>
            <a:ext cx="385667" cy="30338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2851938" y="3880657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3386897" y="3798450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3072792" y="4446448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3644692" y="477518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4320127" y="3999868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817194" y="4126300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3788685" y="4273306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>
            <a:stCxn id="43" idx="2"/>
            <a:endCxn id="42" idx="6"/>
          </p:cNvCxnSpPr>
          <p:nvPr/>
        </p:nvCxnSpPr>
        <p:spPr>
          <a:xfrm flipH="1" flipV="1">
            <a:off x="4616976" y="4148554"/>
            <a:ext cx="200218" cy="175699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41" idx="0"/>
            <a:endCxn id="38" idx="5"/>
          </p:cNvCxnSpPr>
          <p:nvPr/>
        </p:nvCxnSpPr>
        <p:spPr>
          <a:xfrm flipH="1" flipV="1">
            <a:off x="3105314" y="4134479"/>
            <a:ext cx="687803" cy="640703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40" idx="7"/>
            <a:endCxn id="44" idx="3"/>
          </p:cNvCxnSpPr>
          <p:nvPr/>
        </p:nvCxnSpPr>
        <p:spPr>
          <a:xfrm>
            <a:off x="3410123" y="4504427"/>
            <a:ext cx="422035" cy="22701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41" idx="0"/>
            <a:endCxn id="43" idx="3"/>
          </p:cNvCxnSpPr>
          <p:nvPr/>
        </p:nvCxnSpPr>
        <p:spPr>
          <a:xfrm flipV="1">
            <a:off x="3793117" y="4464226"/>
            <a:ext cx="1081954" cy="310956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6" idx="1"/>
            <a:endCxn id="42" idx="4"/>
          </p:cNvCxnSpPr>
          <p:nvPr/>
        </p:nvCxnSpPr>
        <p:spPr>
          <a:xfrm flipV="1">
            <a:off x="4422926" y="4297239"/>
            <a:ext cx="45626" cy="422233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>
            <a:off x="3638706" y="3270889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4136411" y="3422863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/>
          <p:cNvCxnSpPr>
            <a:stCxn id="17" idx="0"/>
            <a:endCxn id="18" idx="4"/>
          </p:cNvCxnSpPr>
          <p:nvPr/>
        </p:nvCxnSpPr>
        <p:spPr>
          <a:xfrm flipH="1" flipV="1">
            <a:off x="4365049" y="2788258"/>
            <a:ext cx="171837" cy="231196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5223727" y="2719689"/>
            <a:ext cx="524859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多元线性</a:t>
            </a:r>
            <a:endParaRPr lang="en-US" altLang="zh-CN" sz="6000" b="1" dirty="0">
              <a:solidFill>
                <a:schemeClr val="accent5">
                  <a:lumMod val="40000"/>
                  <a:lumOff val="60000"/>
                </a:schemeClr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r>
              <a:rPr lang="zh-CN" alt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原理公式，流程分析，代码实现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750"/>
                            </p:stCondLst>
                            <p:childTnLst>
                              <p:par>
                                <p:cTn id="1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0" grpId="0" animBg="1"/>
      <p:bldP spid="51" grpId="0" animBg="1"/>
      <p:bldP spid="5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原理公式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3C8E3A3-A0D6-49D5-B6C0-6C7A35929CF5}"/>
                  </a:ext>
                </a:extLst>
              </p:cNvPr>
              <p:cNvSpPr txBox="1"/>
              <p:nvPr/>
            </p:nvSpPr>
            <p:spPr>
              <a:xfrm>
                <a:off x="749029" y="1342416"/>
                <a:ext cx="4173166" cy="1709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对于一元线性回归问题</a:t>
                </a:r>
                <a:endParaRPr lang="en-US" altLang="zh-CN" sz="28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原函数：</a:t>
                </a:r>
                <a:endParaRPr lang="en-US" altLang="zh-CN" sz="28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y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=</m:t>
                    </m:r>
                  </m:oMath>
                </a14:m>
                <a:r>
                  <a:rPr lang="en-US" altLang="zh-CN" sz="2800" dirty="0" err="1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wx+b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CN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CN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仿宋简体" panose="03000509000000000000" pitchFamily="65" charset="-122"/>
                            </a:rPr>
                            <m:t>1</m:t>
                          </m:r>
                        </m:e>
                        <m:e>
                          <m:r>
                            <a:rPr lang="en-US" altLang="zh-CN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仿宋简体" panose="03000509000000000000" pitchFamily="65" charset="-122"/>
                            </a:rPr>
                            <m:t>𝑥</m:t>
                          </m:r>
                        </m:e>
                      </m:mr>
                    </m:m>
                    <m:r>
                      <a:rPr lang="en-US" altLang="zh-CN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]</m:t>
                    </m:r>
                    <m:r>
                      <a:rPr lang="en-US" altLang="zh-CN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[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仿宋简体" panose="03000509000000000000" pitchFamily="65" charset="-122"/>
                            </a:rPr>
                            <m:t>𝑏</m:t>
                          </m:r>
                        </m:e>
                      </m:mr>
                      <m:mr>
                        <m:e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仿宋简体" panose="03000509000000000000" pitchFamily="65" charset="-122"/>
                            </a:rPr>
                            <m:t>𝑤</m:t>
                          </m:r>
                        </m:e>
                      </m:mr>
                    </m:m>
                    <m:r>
                      <a:rPr lang="en-US" altLang="zh-C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]</m:t>
                    </m:r>
                  </m:oMath>
                </a14:m>
                <a: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3C8E3A3-A0D6-49D5-B6C0-6C7A35929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29" y="1342416"/>
                <a:ext cx="4173166" cy="1709699"/>
              </a:xfrm>
              <a:prstGeom prst="rect">
                <a:avLst/>
              </a:prstGeom>
              <a:blipFill>
                <a:blip r:embed="rId3"/>
                <a:stretch>
                  <a:fillRect l="-3070" t="-35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BF2D3F0-6F43-462F-87AB-61571D656535}"/>
                  </a:ext>
                </a:extLst>
              </p:cNvPr>
              <p:cNvSpPr txBox="1"/>
              <p:nvPr/>
            </p:nvSpPr>
            <p:spPr>
              <a:xfrm>
                <a:off x="5629071" y="1108953"/>
                <a:ext cx="6465651" cy="2991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对于多元线性回归问题</a:t>
                </a:r>
                <a:endParaRPr lang="en-US" altLang="zh-CN" sz="28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原函数：</a:t>
                </a:r>
                <a:endParaRPr lang="en-US" altLang="zh-CN" sz="28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y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=</m:t>
                    </m:r>
                    <m:sSub>
                      <m:sSubPr>
                        <m:ctrlPr>
                          <a:rPr lang="en-US" altLang="zh-CN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0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+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1</m:t>
                        </m:r>
                      </m:sub>
                    </m:sSub>
                    <m:r>
                      <a:rPr lang="en-US" altLang="zh-CN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+</m:t>
                    </m:r>
                    <m:r>
                      <a:rPr lang="en-US" altLang="zh-CN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…</m:t>
                    </m:r>
                    <m:r>
                      <a:rPr lang="en-US" altLang="zh-CN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+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n</m:t>
                        </m:r>
                      </m:sub>
                    </m:sSub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en-US" altLang="zh-CN" sz="2800" b="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𝑖</m:t>
                        </m:r>
                        <m:r>
                          <a:rPr lang="en-US" altLang="zh-CN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8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en-US" altLang="zh-CN" sz="2800" b="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altLang="zh-CN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altLang="zh-CN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方正仿宋简体" panose="03000509000000000000" pitchFamily="65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方正仿宋简体" panose="03000509000000000000" pitchFamily="65" charset="-122"/>
                                </a:rPr>
                                <m:t>[</m:t>
                              </m:r>
                              <m:r>
                                <a:rPr lang="en-US" altLang="zh-CN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方正仿宋简体" panose="03000509000000000000" pitchFamily="65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方正仿宋简体" panose="03000509000000000000" pitchFamily="65" charset="-122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altLang="zh-CN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仿宋简体" panose="03000509000000000000" pitchFamily="65" charset="-122"/>
                            </a:rPr>
                            <m:t>…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方正仿宋简体" panose="03000509000000000000" pitchFamily="65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方正仿宋简体" panose="03000509000000000000" pitchFamily="65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方正仿宋简体" panose="03000509000000000000" pitchFamily="65" charset="-122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仿宋简体" panose="03000509000000000000" pitchFamily="65" charset="-122"/>
                            </a:rPr>
                            <m:t>]</m:t>
                          </m:r>
                        </m:e>
                      </m:mr>
                    </m:m>
                    <m:r>
                      <a:rPr lang="en-US" altLang="zh-CN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[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altLang="zh-CN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方正仿宋简体" panose="03000509000000000000" pitchFamily="65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方正仿宋简体" panose="03000509000000000000" pitchFamily="65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方正仿宋简体" panose="03000509000000000000" pitchFamily="65" charset="-122"/>
                                </a:rPr>
                                <m:t>0</m:t>
                              </m:r>
                            </m:sub>
                          </m:sSub>
                        </m:e>
                      </m:mr>
                      <m:mr>
                        <m:e>
                          <m:r>
                            <a:rPr lang="en-US" altLang="zh-CN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仿宋简体" panose="03000509000000000000" pitchFamily="65" charset="-122"/>
                            </a:rPr>
                            <m:t>⋮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altLang="zh-CN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方正仿宋简体" panose="03000509000000000000" pitchFamily="65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方正仿宋简体" panose="03000509000000000000" pitchFamily="65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方正仿宋简体" panose="03000509000000000000" pitchFamily="65" charset="-122"/>
                                </a:rPr>
                                <m:t>n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zh-CN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]</m:t>
                    </m:r>
                  </m:oMath>
                </a14:m>
                <a:endParaRPr lang="zh-CN" altLang="en-US" sz="28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BF2D3F0-6F43-462F-87AB-61571D656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071" y="1108953"/>
                <a:ext cx="6465651" cy="2991460"/>
              </a:xfrm>
              <a:prstGeom prst="rect">
                <a:avLst/>
              </a:prstGeom>
              <a:blipFill>
                <a:blip r:embed="rId4"/>
                <a:stretch>
                  <a:fillRect l="-1885" t="-22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269C355-FE38-4D19-B4AA-FA4E1BA5E791}"/>
                  </a:ext>
                </a:extLst>
              </p:cNvPr>
              <p:cNvSpPr txBox="1"/>
              <p:nvPr/>
            </p:nvSpPr>
            <p:spPr>
              <a:xfrm>
                <a:off x="651751" y="3052115"/>
                <a:ext cx="8210145" cy="1601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损失函数</a:t>
                </a:r>
                <a:endParaRPr lang="en-US" altLang="zh-CN" sz="28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仿宋简体" panose="03000509000000000000" pitchFamily="65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仿宋简体" panose="03000509000000000000" pitchFamily="65" charset="-122"/>
                            </a:rPr>
                            <m:t>𝑌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仿宋简体" panose="03000509000000000000" pitchFamily="65" charset="-122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方正仿宋简体" panose="03000509000000000000" pitchFamily="65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方正仿宋简体" panose="03000509000000000000" pitchFamily="65" charset="-122"/>
                        </a:rPr>
                        <m:t>𝑋𝑊</m:t>
                      </m:r>
                    </m:oMath>
                  </m:oMathPara>
                </a14:m>
                <a:endParaRPr lang="en-US" altLang="zh-CN" sz="28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Loss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𝑌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𝑌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chemeClr val="bg1"/>
                    </a:solidFill>
                    <a:ea typeface="方正仿宋简体" panose="03000509000000000000" pitchFamily="65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𝑌</m:t>
                        </m:r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𝑋𝑊</m:t>
                        </m:r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8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269C355-FE38-4D19-B4AA-FA4E1BA5E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51" y="3052115"/>
                <a:ext cx="8210145" cy="1601529"/>
              </a:xfrm>
              <a:prstGeom prst="rect">
                <a:avLst/>
              </a:prstGeom>
              <a:blipFill>
                <a:blip r:embed="rId5"/>
                <a:stretch>
                  <a:fillRect l="-1559" t="-4198" b="-2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3017934-0243-4024-8360-5A5EA6AEA8D8}"/>
                  </a:ext>
                </a:extLst>
              </p:cNvPr>
              <p:cNvSpPr txBox="1"/>
              <p:nvPr/>
            </p:nvSpPr>
            <p:spPr>
              <a:xfrm>
                <a:off x="505839" y="4653644"/>
                <a:ext cx="10758791" cy="1193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模型更新方法</a:t>
                </a:r>
                <a:endParaRPr lang="en-US" altLang="zh-CN" sz="28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𝑊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𝑘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𝑊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𝑘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sup>
                    </m:sSup>
                    <m:r>
                      <a:rPr lang="en-US" altLang="zh-C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−</m:t>
                    </m:r>
                    <m:r>
                      <a:rPr lang="zh-CN" alt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f>
                      <m:fPr>
                        <m:ctrlPr>
                          <a:rPr lang="en-US" altLang="zh-CN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𝐿𝑜𝑠𝑠</m:t>
                        </m:r>
                      </m:num>
                      <m:den>
                        <m:r>
                          <a:rPr lang="en-US" altLang="zh-CN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=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 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𝑊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𝑘</m:t>
                        </m:r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−</m:t>
                    </m:r>
                    <m:r>
                      <a:rPr lang="zh-CN" alt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𝜑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𝑋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𝑇</m:t>
                        </m:r>
                      </m:sup>
                    </m:sSup>
                    <m:r>
                      <a:rPr lang="en-US" altLang="zh-C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(</m:t>
                    </m:r>
                    <m:r>
                      <a:rPr lang="en-US" altLang="zh-C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𝑋𝑊</m:t>
                    </m:r>
                    <m:r>
                      <a:rPr lang="en-US" altLang="zh-C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−</m:t>
                    </m:r>
                    <m:r>
                      <a:rPr lang="en-US" altLang="zh-C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𝑌</m:t>
                    </m:r>
                    <m:r>
                      <a:rPr lang="en-US" altLang="zh-CN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)</m:t>
                    </m:r>
                  </m:oMath>
                </a14:m>
                <a:endParaRPr lang="en-US" altLang="zh-CN" sz="2800" i="1" dirty="0">
                  <a:solidFill>
                    <a:schemeClr val="bg1"/>
                  </a:solidFill>
                  <a:latin typeface="Cambria Math" panose="02040503050406030204" pitchFamily="18" charset="0"/>
                  <a:ea typeface="方正仿宋简体" panose="03000509000000000000" pitchFamily="65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3017934-0243-4024-8360-5A5EA6AEA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39" y="4653644"/>
                <a:ext cx="10758791" cy="1193532"/>
              </a:xfrm>
              <a:prstGeom prst="rect">
                <a:avLst/>
              </a:prstGeom>
              <a:blipFill>
                <a:blip r:embed="rId6"/>
                <a:stretch>
                  <a:fillRect l="-1190" t="-5102" b="-25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3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流程分析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6C27306-D18E-4B17-B116-8E979371453F}"/>
                  </a:ext>
                </a:extLst>
              </p:cNvPr>
              <p:cNvSpPr txBox="1"/>
              <p:nvPr/>
            </p:nvSpPr>
            <p:spPr>
              <a:xfrm>
                <a:off x="719846" y="1206230"/>
                <a:ext cx="7675124" cy="3212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1</a:t>
                </a:r>
                <a:r>
                  <a:rPr lang="zh-CN" altLang="en-US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、加载样本数据</a:t>
                </a:r>
                <a:r>
                  <a:rPr lang="en-US" altLang="zh-CN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area</a:t>
                </a:r>
                <a:r>
                  <a:rPr lang="zh-CN" altLang="en-US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，</a:t>
                </a:r>
                <a:r>
                  <a:rPr lang="en-US" altLang="zh-CN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room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，</a:t>
                </a:r>
                <a:r>
                  <a:rPr lang="en-US" altLang="zh-CN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price</a:t>
                </a:r>
                <a:b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</a:br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2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、</a:t>
                </a:r>
                <a:r>
                  <a:rPr lang="zh-CN" altLang="en-US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数据处理归一化，</a:t>
                </a:r>
                <a:r>
                  <a:rPr lang="en-US" altLang="zh-CN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X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(</a:t>
                </a:r>
                <a:r>
                  <a:rPr lang="en-US" altLang="zh-CN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1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,</a:t>
                </a:r>
                <a:r>
                  <a:rPr lang="en-US" altLang="zh-CN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area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,</a:t>
                </a:r>
                <a:r>
                  <a:rPr lang="en-US" altLang="zh-CN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room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)</a:t>
                </a:r>
                <a:r>
                  <a:rPr lang="zh-CN" altLang="en-US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，</a:t>
                </a:r>
                <a:r>
                  <a:rPr lang="en-US" altLang="zh-CN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Y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(</a:t>
                </a:r>
                <a:r>
                  <a:rPr lang="en-US" altLang="zh-CN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price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)</a:t>
                </a:r>
                <a:b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</a:br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3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、</a:t>
                </a:r>
                <a:r>
                  <a:rPr lang="zh-CN" altLang="en-US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设置超参数学习率</a:t>
                </a:r>
                <a:r>
                  <a:rPr lang="en-US" altLang="zh-CN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,</a:t>
                </a:r>
                <a:r>
                  <a:rPr lang="zh-CN" altLang="en-US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迭代次数</a:t>
                </a:r>
                <a:b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</a:br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4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、</a:t>
                </a:r>
                <a:r>
                  <a:rPr lang="zh-CN" altLang="en-US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设置模型参数初值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W</a:t>
                </a:r>
                <a:r>
                  <a:rPr lang="en-US" altLang="zh-CN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800" b="0" i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bg1"/>
                            </a:solidFill>
                            <a:latin typeface="方正仿宋简体" panose="03000509000000000000" pitchFamily="65" charset="-122"/>
                            <a:ea typeface="方正仿宋简体" panose="03000509000000000000" pitchFamily="65" charset="-122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bg1"/>
                            </a:solidFill>
                            <a:latin typeface="方正仿宋简体" panose="03000509000000000000" pitchFamily="65" charset="-122"/>
                            <a:ea typeface="方正仿宋简体" panose="03000509000000000000" pitchFamily="65" charset="-122"/>
                          </a:rPr>
                          <m:t>0,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bg1"/>
                            </a:solidFill>
                            <a:latin typeface="方正仿宋简体" panose="03000509000000000000" pitchFamily="65" charset="-122"/>
                            <a:ea typeface="方正仿宋简体" panose="03000509000000000000" pitchFamily="65" charset="-122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bg1"/>
                            </a:solidFill>
                            <a:latin typeface="方正仿宋简体" panose="03000509000000000000" pitchFamily="65" charset="-122"/>
                            <a:ea typeface="方正仿宋简体" panose="03000509000000000000" pitchFamily="65" charset="-122"/>
                          </a:rPr>
                          <m:t>1,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bg1"/>
                            </a:solidFill>
                            <a:latin typeface="方正仿宋简体" panose="03000509000000000000" pitchFamily="65" charset="-122"/>
                            <a:ea typeface="方正仿宋简体" panose="03000509000000000000" pitchFamily="65" charset="-122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bg1"/>
                            </a:solidFill>
                            <a:latin typeface="方正仿宋简体" panose="03000509000000000000" pitchFamily="65" charset="-122"/>
                            <a:ea typeface="方正仿宋简体" panose="03000509000000000000" pitchFamily="65" charset="-122"/>
                          </a:rPr>
                          <m:t>2</m:t>
                        </m:r>
                        <m:r>
                          <a:rPr lang="en-US" altLang="zh-CN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𝑇</m:t>
                        </m:r>
                      </m:sup>
                    </m:sSup>
                  </m:oMath>
                </a14:m>
                <a:b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</a:br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5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、</a:t>
                </a:r>
                <a:r>
                  <a:rPr lang="zh-CN" altLang="en-US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训练模型</a:t>
                </a:r>
                <a:r>
                  <a:rPr lang="en-US" altLang="zh-CN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W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6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、输出预测值</a:t>
                </a:r>
                <a:b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</a:br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7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、</a:t>
                </a:r>
                <a:r>
                  <a:rPr lang="zh-CN" altLang="en-US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结果可视化</a:t>
                </a:r>
                <a:endParaRPr lang="zh-CN" altLang="en-US" sz="28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6C27306-D18E-4B17-B116-8E9793714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46" y="1206230"/>
                <a:ext cx="7675124" cy="3212546"/>
              </a:xfrm>
              <a:prstGeom prst="rect">
                <a:avLst/>
              </a:prstGeom>
              <a:blipFill>
                <a:blip r:embed="rId3"/>
                <a:stretch>
                  <a:fillRect l="-1589" t="-2087" b="-1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AA4F2C0-0CA0-4F9E-BFE7-63D67E7F29B7}"/>
                  </a:ext>
                </a:extLst>
              </p:cNvPr>
              <p:cNvSpPr txBox="1"/>
              <p:nvPr/>
            </p:nvSpPr>
            <p:spPr>
              <a:xfrm>
                <a:off x="6361889" y="3205463"/>
                <a:ext cx="5554494" cy="2180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使用线性归一化</a:t>
                </a:r>
                <a:endParaRPr lang="en-US" altLang="zh-CN" sz="28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仿宋简体" panose="03000509000000000000" pitchFamily="65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仿宋简体" panose="03000509000000000000" pitchFamily="65" charset="-122"/>
                            </a:rPr>
                            <m:t>x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仿宋简体" panose="03000509000000000000" pitchFamily="65" charset="-122"/>
                            </a:rPr>
                            <m:t>∗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方正仿宋简体" panose="03000509000000000000" pitchFamily="65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仿宋简体" panose="03000509000000000000" pitchFamily="65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仿宋简体" panose="03000509000000000000" pitchFamily="65" charset="-122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仿宋简体" panose="03000509000000000000" pitchFamily="65" charset="-122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方正仿宋简体" panose="03000509000000000000" pitchFamily="65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方正仿宋简体" panose="03000509000000000000" pitchFamily="65" charset="-122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仿宋简体" panose="03000509000000000000" pitchFamily="65" charset="-122"/>
                            </a:rPr>
                            <m:t>𝑚𝑎𝑥</m:t>
                          </m:r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仿宋简体" panose="03000509000000000000" pitchFamily="65" charset="-122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方正仿宋简体" panose="03000509000000000000" pitchFamily="65" charset="-122"/>
                            </a:rPr>
                            <m:t>𝑚𝑖𝑛</m:t>
                          </m:r>
                        </m:den>
                      </m:f>
                    </m:oMath>
                  </m:oMathPara>
                </a14:m>
                <a:endParaRPr lang="en-US" altLang="zh-CN" sz="28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endParaRPr lang="en-US" altLang="zh-CN" sz="28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zh-CN" altLang="en-US" sz="28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适用于样本分布均匀且集中的情况</a:t>
                </a:r>
                <a:endParaRPr lang="zh-CN" altLang="en-US" sz="28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AA4F2C0-0CA0-4F9E-BFE7-63D67E7F2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889" y="3205463"/>
                <a:ext cx="5554494" cy="2180790"/>
              </a:xfrm>
              <a:prstGeom prst="rect">
                <a:avLst/>
              </a:prstGeom>
              <a:blipFill>
                <a:blip r:embed="rId4"/>
                <a:stretch>
                  <a:fillRect l="-2305" t="-3073" r="-1537" b="-6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59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代码实现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EDB1F7-79EB-4268-99D5-C40079B1D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07627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9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19" y="423812"/>
            <a:ext cx="10386981" cy="643418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198878" y="2367171"/>
            <a:ext cx="36520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00B6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</a:p>
          <a:p>
            <a:pPr algn="ctr"/>
            <a:r>
              <a:rPr lang="en-US" altLang="zh-CN" sz="6600" b="1" dirty="0">
                <a:solidFill>
                  <a:srgbClr val="00B6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600" b="1" dirty="0">
              <a:solidFill>
                <a:srgbClr val="00B6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91037" y="1898134"/>
            <a:ext cx="4924810" cy="1107996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>
            <a:spAutoFit/>
          </a:bodyPr>
          <a:lstStyle/>
          <a:p>
            <a:r>
              <a:rPr lang="zh-CN" altLang="en-US" sz="6600" b="1" dirty="0">
                <a:solidFill>
                  <a:srgbClr val="00B7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-164683" y="3006132"/>
            <a:ext cx="3669883" cy="2273299"/>
            <a:chOff x="-164683" y="3006132"/>
            <a:chExt cx="3669883" cy="227329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4683" y="3006132"/>
              <a:ext cx="3669883" cy="2273299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90662" y="3775117"/>
              <a:ext cx="2117090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00B6F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题目展示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667417" y="3006132"/>
            <a:ext cx="3669883" cy="2273299"/>
            <a:chOff x="2667417" y="3006132"/>
            <a:chExt cx="3669883" cy="227329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417" y="3006132"/>
              <a:ext cx="3669883" cy="2273299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3504982" y="3775117"/>
              <a:ext cx="2259965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3200" b="1" dirty="0">
                  <a:solidFill>
                    <a:srgbClr val="00B6F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梯度下降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690017" y="3006131"/>
            <a:ext cx="3669883" cy="2273299"/>
            <a:chOff x="5690017" y="3006131"/>
            <a:chExt cx="3669883" cy="227329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0017" y="3006131"/>
              <a:ext cx="3669883" cy="2273299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6490117" y="3775116"/>
              <a:ext cx="2265045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00B6F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一元线性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522117" y="3006130"/>
            <a:ext cx="3669883" cy="2273299"/>
            <a:chOff x="8522117" y="3006130"/>
            <a:chExt cx="3669883" cy="227329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117" y="3006130"/>
              <a:ext cx="3669883" cy="2273299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9288562" y="3775115"/>
              <a:ext cx="2288540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00B6F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多元线性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2744984" y="589235"/>
            <a:ext cx="2989943" cy="53860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44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</a:rPr>
              <a:t>1</a:t>
            </a:r>
            <a:endParaRPr lang="zh-CN" altLang="en-US" sz="344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864837" y="1541222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3018981" y="2325923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3798459" y="2452268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3752552" y="4670139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404303" y="471940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2977421" y="2810712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351957" y="374475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3799205" y="3782907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351455" y="2186962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397932" y="1590051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1" idx="1"/>
            <a:endCxn id="44" idx="6"/>
          </p:cNvCxnSpPr>
          <p:nvPr/>
        </p:nvCxnSpPr>
        <p:spPr>
          <a:xfrm flipH="1" flipV="1">
            <a:off x="4096054" y="3931593"/>
            <a:ext cx="351722" cy="831361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40" idx="7"/>
            <a:endCxn id="43" idx="3"/>
          </p:cNvCxnSpPr>
          <p:nvPr/>
        </p:nvCxnSpPr>
        <p:spPr>
          <a:xfrm flipV="1">
            <a:off x="4089883" y="4082681"/>
            <a:ext cx="319951" cy="645437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4400634" y="3137133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3752552" y="2995093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5422830" y="464550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6513753" y="469477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515747" y="2076779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>
            <a:stCxn id="50" idx="6"/>
            <a:endCxn id="49" idx="1"/>
          </p:cNvCxnSpPr>
          <p:nvPr/>
        </p:nvCxnSpPr>
        <p:spPr>
          <a:xfrm flipV="1">
            <a:off x="4147760" y="3180682"/>
            <a:ext cx="296347" cy="12364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>
            <a:off x="8827378" y="469477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7606870" y="464550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/>
          <p:cNvCxnSpPr>
            <a:stCxn id="41" idx="6"/>
          </p:cNvCxnSpPr>
          <p:nvPr/>
        </p:nvCxnSpPr>
        <p:spPr>
          <a:xfrm flipV="1">
            <a:off x="4701152" y="486808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51" idx="6"/>
            <a:endCxn id="52" idx="2"/>
          </p:cNvCxnSpPr>
          <p:nvPr/>
        </p:nvCxnSpPr>
        <p:spPr>
          <a:xfrm>
            <a:off x="5818038" y="4843458"/>
            <a:ext cx="695715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2" idx="6"/>
            <a:endCxn id="56" idx="2"/>
          </p:cNvCxnSpPr>
          <p:nvPr/>
        </p:nvCxnSpPr>
        <p:spPr>
          <a:xfrm>
            <a:off x="6810602" y="4843458"/>
            <a:ext cx="796268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56" idx="6"/>
            <a:endCxn id="55" idx="2"/>
          </p:cNvCxnSpPr>
          <p:nvPr/>
        </p:nvCxnSpPr>
        <p:spPr>
          <a:xfrm>
            <a:off x="8002078" y="4843458"/>
            <a:ext cx="825300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37" idx="4"/>
            <a:endCxn id="49" idx="0"/>
          </p:cNvCxnSpPr>
          <p:nvPr/>
        </p:nvCxnSpPr>
        <p:spPr>
          <a:xfrm>
            <a:off x="4062441" y="1937127"/>
            <a:ext cx="486618" cy="1200006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0" idx="5"/>
            <a:endCxn id="43" idx="1"/>
          </p:cNvCxnSpPr>
          <p:nvPr/>
        </p:nvCxnSpPr>
        <p:spPr>
          <a:xfrm>
            <a:off x="4089883" y="3333019"/>
            <a:ext cx="319951" cy="469715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39" idx="6"/>
            <a:endCxn id="45" idx="3"/>
          </p:cNvCxnSpPr>
          <p:nvPr/>
        </p:nvCxnSpPr>
        <p:spPr>
          <a:xfrm flipV="1">
            <a:off x="4095308" y="2524888"/>
            <a:ext cx="314024" cy="76066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39" idx="7"/>
            <a:endCxn id="46" idx="3"/>
          </p:cNvCxnSpPr>
          <p:nvPr/>
        </p:nvCxnSpPr>
        <p:spPr>
          <a:xfrm flipV="1">
            <a:off x="4051835" y="1843873"/>
            <a:ext cx="389570" cy="651944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38" idx="5"/>
            <a:endCxn id="39" idx="2"/>
          </p:cNvCxnSpPr>
          <p:nvPr/>
        </p:nvCxnSpPr>
        <p:spPr>
          <a:xfrm>
            <a:off x="3272357" y="2579745"/>
            <a:ext cx="526102" cy="21209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53" idx="5"/>
            <a:endCxn id="39" idx="1"/>
          </p:cNvCxnSpPr>
          <p:nvPr/>
        </p:nvCxnSpPr>
        <p:spPr>
          <a:xfrm>
            <a:off x="3769123" y="2330601"/>
            <a:ext cx="72809" cy="165216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45" idx="3"/>
            <a:endCxn id="44" idx="7"/>
          </p:cNvCxnSpPr>
          <p:nvPr/>
        </p:nvCxnSpPr>
        <p:spPr>
          <a:xfrm flipH="1">
            <a:off x="4052581" y="2524888"/>
            <a:ext cx="356751" cy="1301568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/>
          <p:cNvSpPr/>
          <p:nvPr/>
        </p:nvSpPr>
        <p:spPr>
          <a:xfrm>
            <a:off x="9408544" y="411437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连接符 68"/>
          <p:cNvCxnSpPr>
            <a:stCxn id="68" idx="3"/>
            <a:endCxn id="55" idx="7"/>
          </p:cNvCxnSpPr>
          <p:nvPr/>
        </p:nvCxnSpPr>
        <p:spPr>
          <a:xfrm flipH="1">
            <a:off x="9080754" y="4452303"/>
            <a:ext cx="385667" cy="2860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4950357" y="2609744"/>
            <a:ext cx="653986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题目展示</a:t>
            </a:r>
            <a:endParaRPr lang="en-US" altLang="zh-CN" sz="6000" b="1" dirty="0">
              <a:solidFill>
                <a:schemeClr val="accent5">
                  <a:lumMod val="40000"/>
                  <a:lumOff val="60000"/>
                </a:schemeClr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r>
              <a:rPr lang="zh-CN" alt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一元线性，多元线性</a:t>
            </a:r>
            <a:endParaRPr lang="zh-CN" altLang="en-US" sz="2800" dirty="0">
              <a:solidFill>
                <a:schemeClr val="accent5">
                  <a:lumMod val="40000"/>
                  <a:lumOff val="60000"/>
                </a:schemeClr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68" grpId="0" animBg="1"/>
      <p:bldP spid="7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58B179-1291-49BF-89EE-36B56CA16D3B}"/>
              </a:ext>
            </a:extLst>
          </p:cNvPr>
          <p:cNvSpPr txBox="1"/>
          <p:nvPr/>
        </p:nvSpPr>
        <p:spPr>
          <a:xfrm>
            <a:off x="0" y="7778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实验一：线性回归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5B7704-CD2E-492D-AA20-39FF344E8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7" y="1316693"/>
            <a:ext cx="5914114" cy="48171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4F31CD-E7CD-4B83-85E8-60C38D754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560" y="1316693"/>
            <a:ext cx="6027303" cy="481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198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4984" y="589235"/>
            <a:ext cx="298994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</a:rPr>
              <a:t>2</a:t>
            </a:r>
            <a:endParaRPr lang="zh-CN" altLang="en-US" sz="344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4580514" y="1554960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624932" y="358251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992934" y="4662061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611797" y="4712606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043212" y="2579409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575288" y="2992274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628411" y="2325481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7" idx="0"/>
            <a:endCxn id="52" idx="5"/>
          </p:cNvCxnSpPr>
          <p:nvPr/>
        </p:nvCxnSpPr>
        <p:spPr>
          <a:xfrm flipH="1" flipV="1">
            <a:off x="4059667" y="2363467"/>
            <a:ext cx="131970" cy="215942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46" idx="0"/>
            <a:endCxn id="54" idx="5"/>
          </p:cNvCxnSpPr>
          <p:nvPr/>
        </p:nvCxnSpPr>
        <p:spPr>
          <a:xfrm flipH="1" flipV="1">
            <a:off x="3414260" y="3295796"/>
            <a:ext cx="49346" cy="275754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4" idx="1"/>
            <a:endCxn id="38" idx="5"/>
          </p:cNvCxnSpPr>
          <p:nvPr/>
        </p:nvCxnSpPr>
        <p:spPr>
          <a:xfrm flipH="1" flipV="1">
            <a:off x="4296583" y="3292782"/>
            <a:ext cx="371822" cy="333282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47" idx="5"/>
          </p:cNvCxnSpPr>
          <p:nvPr/>
        </p:nvCxnSpPr>
        <p:spPr>
          <a:xfrm>
            <a:off x="4346882" y="3854080"/>
            <a:ext cx="409396" cy="187563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5015458" y="4096429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561731" y="4662868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745249" y="471213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146811" y="1598253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>
            <a:stCxn id="35" idx="6"/>
            <a:endCxn id="53" idx="2"/>
          </p:cNvCxnSpPr>
          <p:nvPr/>
        </p:nvCxnSpPr>
        <p:spPr>
          <a:xfrm flipV="1">
            <a:off x="3053232" y="3192862"/>
            <a:ext cx="559142" cy="506864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53" idx="0"/>
            <a:endCxn id="51" idx="5"/>
          </p:cNvCxnSpPr>
          <p:nvPr/>
        </p:nvCxnSpPr>
        <p:spPr>
          <a:xfrm flipH="1" flipV="1">
            <a:off x="3678863" y="2855159"/>
            <a:ext cx="131115" cy="139750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7" idx="0"/>
            <a:endCxn id="46" idx="4"/>
          </p:cNvCxnSpPr>
          <p:nvPr/>
        </p:nvCxnSpPr>
        <p:spPr>
          <a:xfrm flipH="1" flipV="1">
            <a:off x="3463606" y="3868921"/>
            <a:ext cx="711616" cy="236083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8827378" y="471213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7803642" y="4662868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>
            <a:stCxn id="6" idx="6"/>
            <a:endCxn id="15" idx="2"/>
          </p:cNvCxnSpPr>
          <p:nvPr/>
        </p:nvCxnSpPr>
        <p:spPr>
          <a:xfrm flipV="1">
            <a:off x="4908646" y="4860821"/>
            <a:ext cx="653085" cy="4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5" idx="6"/>
            <a:endCxn id="16" idx="2"/>
          </p:cNvCxnSpPr>
          <p:nvPr/>
        </p:nvCxnSpPr>
        <p:spPr>
          <a:xfrm>
            <a:off x="5956939" y="4860821"/>
            <a:ext cx="788310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6" idx="6"/>
            <a:endCxn id="22" idx="2"/>
          </p:cNvCxnSpPr>
          <p:nvPr/>
        </p:nvCxnSpPr>
        <p:spPr>
          <a:xfrm>
            <a:off x="7042098" y="4860821"/>
            <a:ext cx="761544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2" idx="6"/>
            <a:endCxn id="21" idx="2"/>
          </p:cNvCxnSpPr>
          <p:nvPr/>
        </p:nvCxnSpPr>
        <p:spPr>
          <a:xfrm>
            <a:off x="8198850" y="4860821"/>
            <a:ext cx="628528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36" idx="0"/>
            <a:endCxn id="4" idx="3"/>
          </p:cNvCxnSpPr>
          <p:nvPr/>
        </p:nvCxnSpPr>
        <p:spPr>
          <a:xfrm flipV="1">
            <a:off x="3639721" y="3836337"/>
            <a:ext cx="1028684" cy="213688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7" idx="2"/>
            <a:endCxn id="51" idx="5"/>
          </p:cNvCxnSpPr>
          <p:nvPr/>
        </p:nvCxnSpPr>
        <p:spPr>
          <a:xfrm flipH="1">
            <a:off x="3678863" y="2728095"/>
            <a:ext cx="364349" cy="127064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9" idx="2"/>
            <a:endCxn id="7" idx="0"/>
          </p:cNvCxnSpPr>
          <p:nvPr/>
        </p:nvCxnSpPr>
        <p:spPr>
          <a:xfrm flipH="1">
            <a:off x="4191637" y="2474167"/>
            <a:ext cx="436774" cy="105242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7" idx="5"/>
            <a:endCxn id="7" idx="0"/>
          </p:cNvCxnSpPr>
          <p:nvPr/>
        </p:nvCxnSpPr>
        <p:spPr>
          <a:xfrm flipH="1">
            <a:off x="4191637" y="1852075"/>
            <a:ext cx="208550" cy="727334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17" idx="5"/>
            <a:endCxn id="9" idx="3"/>
          </p:cNvCxnSpPr>
          <p:nvPr/>
        </p:nvCxnSpPr>
        <p:spPr>
          <a:xfrm>
            <a:off x="4400187" y="1852075"/>
            <a:ext cx="271697" cy="727228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9" idx="3"/>
            <a:endCxn id="47" idx="6"/>
          </p:cNvCxnSpPr>
          <p:nvPr/>
        </p:nvCxnSpPr>
        <p:spPr>
          <a:xfrm flipH="1">
            <a:off x="4404759" y="2579303"/>
            <a:ext cx="267125" cy="1134804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9408544" y="411437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>
            <a:stCxn id="33" idx="3"/>
            <a:endCxn id="21" idx="7"/>
          </p:cNvCxnSpPr>
          <p:nvPr/>
        </p:nvCxnSpPr>
        <p:spPr>
          <a:xfrm flipH="1">
            <a:off x="9080754" y="4452303"/>
            <a:ext cx="385667" cy="30338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2756383" y="355104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442117" y="405002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4026797" y="4105004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4043207" y="303896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4560353" y="4044641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2756382" y="4111361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>
            <a:stCxn id="46" idx="3"/>
            <a:endCxn id="40" idx="7"/>
          </p:cNvCxnSpPr>
          <p:nvPr/>
        </p:nvCxnSpPr>
        <p:spPr>
          <a:xfrm flipH="1">
            <a:off x="3009758" y="3825372"/>
            <a:ext cx="348896" cy="329538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6" idx="1"/>
            <a:endCxn id="47" idx="4"/>
          </p:cNvCxnSpPr>
          <p:nvPr/>
        </p:nvCxnSpPr>
        <p:spPr>
          <a:xfrm flipH="1" flipV="1">
            <a:off x="4207155" y="3912059"/>
            <a:ext cx="448115" cy="844096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36" idx="0"/>
            <a:endCxn id="35" idx="5"/>
          </p:cNvCxnSpPr>
          <p:nvPr/>
        </p:nvCxnSpPr>
        <p:spPr>
          <a:xfrm flipH="1" flipV="1">
            <a:off x="3009759" y="3804862"/>
            <a:ext cx="629962" cy="245163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36" idx="0"/>
            <a:endCxn id="46" idx="4"/>
          </p:cNvCxnSpPr>
          <p:nvPr/>
        </p:nvCxnSpPr>
        <p:spPr>
          <a:xfrm flipH="1" flipV="1">
            <a:off x="3463606" y="3868921"/>
            <a:ext cx="176115" cy="181104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37" idx="7"/>
            <a:endCxn id="50" idx="3"/>
          </p:cNvCxnSpPr>
          <p:nvPr/>
        </p:nvCxnSpPr>
        <p:spPr>
          <a:xfrm flipV="1">
            <a:off x="4280173" y="3838960"/>
            <a:ext cx="779257" cy="309593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3315181" y="357155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4009551" y="3516154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/>
          <p:cNvCxnSpPr>
            <a:stCxn id="39" idx="2"/>
            <a:endCxn id="5" idx="7"/>
          </p:cNvCxnSpPr>
          <p:nvPr/>
        </p:nvCxnSpPr>
        <p:spPr>
          <a:xfrm flipH="1">
            <a:off x="4330265" y="4242594"/>
            <a:ext cx="230088" cy="477446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8" idx="1"/>
            <a:endCxn id="7" idx="6"/>
          </p:cNvCxnSpPr>
          <p:nvPr/>
        </p:nvCxnSpPr>
        <p:spPr>
          <a:xfrm flipH="1" flipV="1">
            <a:off x="4340061" y="2728095"/>
            <a:ext cx="293104" cy="322158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>
            <a:off x="5015957" y="3585138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425487" y="2601337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22336" y="2025541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612374" y="2994909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3076929" y="2957870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5119327" y="3118232"/>
            <a:ext cx="49915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6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梯度下降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500"/>
                            </p:stCondLst>
                            <p:childTnLst>
                              <p:par>
                                <p:cTn id="1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 animBg="1"/>
      <p:bldP spid="47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原理公式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8C685F-45EC-4840-9D4F-8B7BE78CA1FD}"/>
              </a:ext>
            </a:extLst>
          </p:cNvPr>
          <p:cNvSpPr txBox="1"/>
          <p:nvPr/>
        </p:nvSpPr>
        <p:spPr>
          <a:xfrm>
            <a:off x="0" y="115768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所谓梯度下降法，即为求函数极值的数值解</a:t>
            </a:r>
            <a:endParaRPr lang="en-US" altLang="zh-CN" sz="3200" b="1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59D563B-051D-4DB5-AFCD-ABCB34059CD5}"/>
                  </a:ext>
                </a:extLst>
              </p:cNvPr>
              <p:cNvSpPr txBox="1"/>
              <p:nvPr/>
            </p:nvSpPr>
            <p:spPr>
              <a:xfrm>
                <a:off x="0" y="2085474"/>
                <a:ext cx="6095999" cy="1520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对于一元凸函数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zh-CN" sz="2800" b="1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(x)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𝒌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+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𝟏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3200" b="1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𝒌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3200" b="1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-</a:t>
                </a:r>
                <a14:m>
                  <m:oMath xmlns:m="http://schemas.openxmlformats.org/officeDocument/2006/math">
                    <m:r>
                      <a:rPr lang="zh-CN" altLang="en-U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f>
                      <m:fPr>
                        <m:ctrlP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𝒅𝒇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endParaRPr lang="en-US" altLang="zh-CN" sz="3200" b="1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59D563B-051D-4DB5-AFCD-ABCB34059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85474"/>
                <a:ext cx="6095999" cy="1520866"/>
              </a:xfrm>
              <a:prstGeom prst="rect">
                <a:avLst/>
              </a:prstGeom>
              <a:blipFill>
                <a:blip r:embed="rId3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C7479F9-5CEA-4CE7-9C49-4711FB49BF95}"/>
                  </a:ext>
                </a:extLst>
              </p:cNvPr>
              <p:cNvSpPr txBox="1"/>
              <p:nvPr/>
            </p:nvSpPr>
            <p:spPr>
              <a:xfrm>
                <a:off x="6096000" y="2049416"/>
                <a:ext cx="6096000" cy="2303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对于二元凸函数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altLang="zh-CN" sz="2800" b="1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(</a:t>
                </a:r>
                <a:r>
                  <a:rPr lang="en-US" altLang="zh-CN" sz="2800" b="1" dirty="0" err="1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x,y</a:t>
                </a:r>
                <a:r>
                  <a:rPr lang="en-US" altLang="zh-CN" sz="2800" b="1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)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𝒌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+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𝟏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3200" b="1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𝒌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3200" b="1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-</a:t>
                </a:r>
                <a14:m>
                  <m:oMath xmlns:m="http://schemas.openxmlformats.org/officeDocument/2006/math">
                    <m:r>
                      <a:rPr lang="zh-CN" altLang="en-U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f>
                      <m:fPr>
                        <m:ctrlP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endParaRPr lang="en-US" altLang="zh-CN" sz="3200" b="1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𝒌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+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𝟏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3200" b="1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𝒚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𝒌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3200" b="1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-</a:t>
                </a:r>
                <a14:m>
                  <m:oMath xmlns:m="http://schemas.openxmlformats.org/officeDocument/2006/math">
                    <m:r>
                      <a:rPr lang="zh-CN" altLang="en-U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f>
                      <m:fPr>
                        <m:ctrlP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den>
                    </m:f>
                  </m:oMath>
                </a14:m>
                <a:endParaRPr lang="en-US" altLang="zh-CN" sz="3200" b="1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C7479F9-5CEA-4CE7-9C49-4711FB49B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49416"/>
                <a:ext cx="6096000" cy="2303131"/>
              </a:xfrm>
              <a:prstGeom prst="rect">
                <a:avLst/>
              </a:prstGeom>
              <a:blipFill>
                <a:blip r:embed="rId4"/>
                <a:stretch>
                  <a:fillRect t="-26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11551DA9-140B-4666-B3CA-C943A115A508}"/>
              </a:ext>
            </a:extLst>
          </p:cNvPr>
          <p:cNvSpPr txBox="1"/>
          <p:nvPr/>
        </p:nvSpPr>
        <p:spPr>
          <a:xfrm>
            <a:off x="3988340" y="2546974"/>
            <a:ext cx="924128" cy="797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DA931F-C624-4F09-B932-45BF86631D97}"/>
              </a:ext>
            </a:extLst>
          </p:cNvPr>
          <p:cNvSpPr txBox="1"/>
          <p:nvPr/>
        </p:nvSpPr>
        <p:spPr>
          <a:xfrm>
            <a:off x="9957880" y="2536665"/>
            <a:ext cx="1157592" cy="1488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ED1624-56F8-43E2-9C27-98A3792853C4}"/>
              </a:ext>
            </a:extLst>
          </p:cNvPr>
          <p:cNvSpPr txBox="1"/>
          <p:nvPr/>
        </p:nvSpPr>
        <p:spPr>
          <a:xfrm>
            <a:off x="1319719" y="4062336"/>
            <a:ext cx="96919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对于机器学习算法，只要能够把损失函数表示为凸函数，就一定可以采用梯度下降法，以最快的速度更新权值向量</a:t>
            </a:r>
            <a:r>
              <a:rPr lang="en-US" altLang="zh-CN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w</a:t>
            </a:r>
            <a: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，找到使损失函数达到最小值点的位置。</a:t>
            </a:r>
            <a:endParaRPr lang="en-US" altLang="zh-CN" sz="28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特别要注意保证收敛性。</a:t>
            </a:r>
          </a:p>
        </p:txBody>
      </p:sp>
    </p:spTree>
    <p:extLst>
      <p:ext uri="{BB962C8B-B14F-4D97-AF65-F5344CB8AC3E}">
        <p14:creationId xmlns:p14="http://schemas.microsoft.com/office/powerpoint/2010/main" val="426440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文本框 95"/>
          <p:cNvSpPr txBox="1"/>
          <p:nvPr/>
        </p:nvSpPr>
        <p:spPr>
          <a:xfrm>
            <a:off x="2744984" y="589235"/>
            <a:ext cx="298994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</a:rPr>
              <a:t>3</a:t>
            </a:r>
            <a:endParaRPr lang="zh-CN" altLang="en-US" sz="344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3772237" y="1541222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3492218" y="256070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3792478" y="207911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4111312" y="4676758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4878865" y="471213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2866415" y="2484823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4179089" y="357537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3998833" y="307445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4795437" y="2343651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4589541" y="1828938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7" name="直接连接符 106"/>
          <p:cNvCxnSpPr>
            <a:stCxn id="101" idx="1"/>
            <a:endCxn id="136" idx="4"/>
          </p:cNvCxnSpPr>
          <p:nvPr/>
        </p:nvCxnSpPr>
        <p:spPr>
          <a:xfrm flipH="1" flipV="1">
            <a:off x="4400229" y="4472589"/>
            <a:ext cx="522109" cy="283095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13" idx="4"/>
            <a:endCxn id="103" idx="0"/>
          </p:cNvCxnSpPr>
          <p:nvPr/>
        </p:nvCxnSpPr>
        <p:spPr>
          <a:xfrm flipH="1">
            <a:off x="4376693" y="2788222"/>
            <a:ext cx="23536" cy="7871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00" idx="1"/>
            <a:endCxn id="138" idx="5"/>
          </p:cNvCxnSpPr>
          <p:nvPr/>
        </p:nvCxnSpPr>
        <p:spPr>
          <a:xfrm flipH="1" flipV="1">
            <a:off x="3935555" y="4431975"/>
            <a:ext cx="233634" cy="302762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106" idx="4"/>
            <a:endCxn id="105" idx="0"/>
          </p:cNvCxnSpPr>
          <p:nvPr/>
        </p:nvCxnSpPr>
        <p:spPr>
          <a:xfrm>
            <a:off x="4737966" y="2126309"/>
            <a:ext cx="255075" cy="2173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04" idx="4"/>
            <a:endCxn id="138" idx="1"/>
          </p:cNvCxnSpPr>
          <p:nvPr/>
        </p:nvCxnSpPr>
        <p:spPr>
          <a:xfrm flipH="1">
            <a:off x="3725652" y="3371823"/>
            <a:ext cx="421606" cy="849879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/>
          <p:cNvSpPr/>
          <p:nvPr/>
        </p:nvSpPr>
        <p:spPr>
          <a:xfrm>
            <a:off x="4689491" y="2984909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4202625" y="239231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5770072" y="4662868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6803121" y="471213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>
            <a:off x="3175431" y="181881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7" name="直接连接符 116"/>
          <p:cNvCxnSpPr>
            <a:stCxn id="116" idx="3"/>
            <a:endCxn id="98" idx="1"/>
          </p:cNvCxnSpPr>
          <p:nvPr/>
        </p:nvCxnSpPr>
        <p:spPr>
          <a:xfrm>
            <a:off x="3218904" y="2072634"/>
            <a:ext cx="316787" cy="531615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04" idx="6"/>
            <a:endCxn id="112" idx="1"/>
          </p:cNvCxnSpPr>
          <p:nvPr/>
        </p:nvCxnSpPr>
        <p:spPr>
          <a:xfrm flipV="1">
            <a:off x="4295682" y="3028458"/>
            <a:ext cx="437282" cy="194680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椭圆 118"/>
          <p:cNvSpPr/>
          <p:nvPr/>
        </p:nvSpPr>
        <p:spPr>
          <a:xfrm>
            <a:off x="8827378" y="471213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7745767" y="4662868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1" name="直接连接符 120"/>
          <p:cNvCxnSpPr>
            <a:stCxn id="101" idx="6"/>
            <a:endCxn id="114" idx="2"/>
          </p:cNvCxnSpPr>
          <p:nvPr/>
        </p:nvCxnSpPr>
        <p:spPr>
          <a:xfrm>
            <a:off x="5175714" y="4860821"/>
            <a:ext cx="594358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>
            <a:stCxn id="114" idx="6"/>
            <a:endCxn id="115" idx="2"/>
          </p:cNvCxnSpPr>
          <p:nvPr/>
        </p:nvCxnSpPr>
        <p:spPr>
          <a:xfrm>
            <a:off x="6165280" y="4860821"/>
            <a:ext cx="637841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115" idx="6"/>
            <a:endCxn id="120" idx="2"/>
          </p:cNvCxnSpPr>
          <p:nvPr/>
        </p:nvCxnSpPr>
        <p:spPr>
          <a:xfrm>
            <a:off x="7099970" y="4860821"/>
            <a:ext cx="645797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120" idx="6"/>
            <a:endCxn id="119" idx="2"/>
          </p:cNvCxnSpPr>
          <p:nvPr/>
        </p:nvCxnSpPr>
        <p:spPr>
          <a:xfrm>
            <a:off x="8140975" y="4860821"/>
            <a:ext cx="686403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>
            <a:stCxn id="106" idx="3"/>
            <a:endCxn id="112" idx="1"/>
          </p:cNvCxnSpPr>
          <p:nvPr/>
        </p:nvCxnSpPr>
        <p:spPr>
          <a:xfrm>
            <a:off x="4633014" y="2082760"/>
            <a:ext cx="99950" cy="945698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97" idx="5"/>
            <a:endCxn id="105" idx="3"/>
          </p:cNvCxnSpPr>
          <p:nvPr/>
        </p:nvCxnSpPr>
        <p:spPr>
          <a:xfrm>
            <a:off x="4109568" y="1879148"/>
            <a:ext cx="743746" cy="802429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99" idx="7"/>
            <a:endCxn id="106" idx="3"/>
          </p:cNvCxnSpPr>
          <p:nvPr/>
        </p:nvCxnSpPr>
        <p:spPr>
          <a:xfrm flipV="1">
            <a:off x="4045854" y="2082760"/>
            <a:ext cx="587160" cy="39899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stCxn id="116" idx="5"/>
            <a:endCxn id="99" idx="1"/>
          </p:cNvCxnSpPr>
          <p:nvPr/>
        </p:nvCxnSpPr>
        <p:spPr>
          <a:xfrm>
            <a:off x="3428807" y="2072634"/>
            <a:ext cx="407144" cy="50025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>
            <a:stCxn id="103" idx="2"/>
            <a:endCxn id="132" idx="6"/>
          </p:cNvCxnSpPr>
          <p:nvPr/>
        </p:nvCxnSpPr>
        <p:spPr>
          <a:xfrm flipH="1">
            <a:off x="3410047" y="3773330"/>
            <a:ext cx="769042" cy="348527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椭圆 129"/>
          <p:cNvSpPr/>
          <p:nvPr/>
        </p:nvSpPr>
        <p:spPr>
          <a:xfrm>
            <a:off x="9408544" y="411437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直接连接符 130"/>
          <p:cNvCxnSpPr>
            <a:stCxn id="130" idx="3"/>
            <a:endCxn id="119" idx="7"/>
          </p:cNvCxnSpPr>
          <p:nvPr/>
        </p:nvCxnSpPr>
        <p:spPr>
          <a:xfrm flipH="1">
            <a:off x="9080754" y="4452303"/>
            <a:ext cx="385667" cy="30338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椭圆 131"/>
          <p:cNvSpPr/>
          <p:nvPr/>
        </p:nvSpPr>
        <p:spPr>
          <a:xfrm>
            <a:off x="3113198" y="3973171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3481696" y="346360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>
            <a:off x="2751411" y="468495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>
            <a:off x="3472280" y="4734737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>
            <a:off x="4251804" y="4175218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4828037" y="4128660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>
            <a:off x="3682179" y="4178153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9" name="直接连接符 138"/>
          <p:cNvCxnSpPr>
            <a:stCxn id="135" idx="0"/>
            <a:endCxn id="132" idx="5"/>
          </p:cNvCxnSpPr>
          <p:nvPr/>
        </p:nvCxnSpPr>
        <p:spPr>
          <a:xfrm flipH="1" flipV="1">
            <a:off x="3366574" y="4226993"/>
            <a:ext cx="254131" cy="507744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>
            <a:stCxn id="134" idx="7"/>
            <a:endCxn id="138" idx="3"/>
          </p:cNvCxnSpPr>
          <p:nvPr/>
        </p:nvCxnSpPr>
        <p:spPr>
          <a:xfrm flipV="1">
            <a:off x="3088742" y="4431975"/>
            <a:ext cx="636910" cy="310961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>
            <a:stCxn id="135" idx="0"/>
            <a:endCxn id="137" idx="3"/>
          </p:cNvCxnSpPr>
          <p:nvPr/>
        </p:nvCxnSpPr>
        <p:spPr>
          <a:xfrm flipV="1">
            <a:off x="3620705" y="4466586"/>
            <a:ext cx="1265209" cy="268151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>
            <a:stCxn id="100" idx="1"/>
            <a:endCxn id="136" idx="4"/>
          </p:cNvCxnSpPr>
          <p:nvPr/>
        </p:nvCxnSpPr>
        <p:spPr>
          <a:xfrm flipV="1">
            <a:off x="4169189" y="4472589"/>
            <a:ext cx="231040" cy="262148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矩形 143"/>
          <p:cNvSpPr/>
          <p:nvPr/>
        </p:nvSpPr>
        <p:spPr>
          <a:xfrm>
            <a:off x="5136279" y="2862661"/>
            <a:ext cx="67432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6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一元线性</a:t>
            </a:r>
            <a:endParaRPr lang="en-US" altLang="zh-CN" sz="6000" b="1" dirty="0">
              <a:solidFill>
                <a:schemeClr val="accent5">
                  <a:lumMod val="40000"/>
                  <a:lumOff val="60000"/>
                </a:schemeClr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r>
              <a:rPr lang="zh-CN" alt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原理公式，学习率，流程分析，代码实现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00"/>
                            </p:stCondLst>
                            <p:childTnLst>
                              <p:par>
                                <p:cTn id="1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9" grpId="0" animBg="1"/>
      <p:bldP spid="120" grpId="0" animBg="1"/>
      <p:bldP spid="130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原理公式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0C6C13-8337-4979-99E2-ED946F845433}"/>
              </a:ext>
            </a:extLst>
          </p:cNvPr>
          <p:cNvSpPr txBox="1"/>
          <p:nvPr/>
        </p:nvSpPr>
        <p:spPr>
          <a:xfrm>
            <a:off x="1713689" y="924128"/>
            <a:ext cx="87646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对于一元线性回归问题</a:t>
            </a:r>
            <a:endParaRPr lang="en-US" altLang="zh-CN" sz="28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原函数为关于</a:t>
            </a:r>
            <a:r>
              <a:rPr lang="en-US" altLang="zh-CN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x</a:t>
            </a:r>
            <a: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的一元函数</a:t>
            </a:r>
            <a:endParaRPr lang="en-US" altLang="zh-CN" sz="28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损失函数为关于</a:t>
            </a:r>
            <a:r>
              <a:rPr lang="en-US" altLang="zh-CN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w</a:t>
            </a:r>
            <a: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和</a:t>
            </a:r>
            <a:r>
              <a:rPr lang="en-US" altLang="zh-CN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b</a:t>
            </a:r>
            <a: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的二元函数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540D77-63F7-4167-907E-A82B1A415046}"/>
              </a:ext>
            </a:extLst>
          </p:cNvPr>
          <p:cNvSpPr txBox="1"/>
          <p:nvPr/>
        </p:nvSpPr>
        <p:spPr>
          <a:xfrm>
            <a:off x="2054157" y="2732187"/>
            <a:ext cx="2441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原函数</a:t>
            </a:r>
            <a:endParaRPr lang="en-US" altLang="zh-CN" sz="3200" b="1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y=</a:t>
            </a:r>
            <a:r>
              <a:rPr lang="en-US" altLang="zh-CN" sz="3200" b="1" dirty="0" err="1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wx+b</a:t>
            </a:r>
            <a:endParaRPr lang="zh-CN" altLang="en-US" sz="3200" b="1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58D34F1-9EBD-464C-B5E4-69109FAC1E14}"/>
                  </a:ext>
                </a:extLst>
              </p:cNvPr>
              <p:cNvSpPr txBox="1"/>
              <p:nvPr/>
            </p:nvSpPr>
            <p:spPr>
              <a:xfrm>
                <a:off x="5126475" y="2713271"/>
                <a:ext cx="5995482" cy="1324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平方损失函数</a:t>
                </a:r>
                <a:endParaRPr lang="en-US" altLang="zh-CN" sz="3200" b="1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en-US" altLang="zh-CN" sz="3200" b="1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Loss=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altLang="zh-CN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3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3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altLang="zh-CN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sSub>
                              <m:sSubPr>
                                <m:ctrlPr>
                                  <a:rPr lang="en-US" altLang="zh-CN" sz="3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3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sz="3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US" altLang="zh-CN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sz="3200" b="1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58D34F1-9EBD-464C-B5E4-69109FAC1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475" y="2713271"/>
                <a:ext cx="5995482" cy="1324786"/>
              </a:xfrm>
              <a:prstGeom prst="rect">
                <a:avLst/>
              </a:prstGeom>
              <a:blipFill>
                <a:blip r:embed="rId3"/>
                <a:stretch>
                  <a:fillRect l="-2645" t="-5991" b="-4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A8ED13-5C8A-4EF6-B3E8-CA016345E0D6}"/>
                  </a:ext>
                </a:extLst>
              </p:cNvPr>
              <p:cNvSpPr txBox="1"/>
              <p:nvPr/>
            </p:nvSpPr>
            <p:spPr>
              <a:xfrm>
                <a:off x="885217" y="4192621"/>
                <a:ext cx="10758791" cy="2026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模型更新方法</a:t>
                </a:r>
                <a:endParaRPr lang="en-US" altLang="zh-CN" sz="3200" b="1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𝒘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𝒌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+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𝟏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3200" b="1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𝒘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𝒌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sup>
                    </m:sSup>
                    <m:r>
                      <a:rPr lang="en-US" altLang="zh-CN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−</m:t>
                    </m:r>
                    <m:r>
                      <a:rPr lang="zh-CN" altLang="en-U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f>
                      <m:fPr>
                        <m:ctrlP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𝑳𝒐𝒔𝒔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altLang="zh-CN" sz="3200" b="1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=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 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𝒘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𝒌</m:t>
                        </m:r>
                        <m: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−</m:t>
                    </m:r>
                    <m:r>
                      <a:rPr lang="zh-CN" altLang="en-U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𝝋</m:t>
                    </m:r>
                    <m:nary>
                      <m:naryPr>
                        <m:chr m:val="∑"/>
                        <m:ctrlPr>
                          <a:rPr lang="zh-CN" altLang="en-US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𝒊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=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zh-CN" sz="3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sz="3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+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𝒃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3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3200" b="1" i="1" dirty="0">
                  <a:solidFill>
                    <a:schemeClr val="bg1"/>
                  </a:solidFill>
                  <a:latin typeface="Cambria Math" panose="02040503050406030204" pitchFamily="18" charset="0"/>
                  <a:ea typeface="方正仿宋简体" panose="03000509000000000000" pitchFamily="65" charset="-12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𝒃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𝒌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+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𝟏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3200" b="1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𝒃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𝒌</m:t>
                        </m:r>
                        <m: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−</m:t>
                    </m:r>
                    <m:r>
                      <a:rPr lang="zh-CN" altLang="en-U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𝝋</m:t>
                    </m:r>
                    <m:f>
                      <m:fPr>
                        <m:ctrlP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𝝏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𝑳𝒐𝒔𝒔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𝒘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,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𝒃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𝝏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𝒃</m:t>
                        </m:r>
                      </m:den>
                    </m:f>
                  </m:oMath>
                </a14:m>
                <a:r>
                  <a:rPr lang="en-US" altLang="zh-CN" sz="3200" b="1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 </m:t>
                    </m:r>
                    <m:sSup>
                      <m:sSupPr>
                        <m:ctrlP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𝒃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𝒌</m:t>
                        </m:r>
                        <m: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−</m:t>
                    </m:r>
                    <m:r>
                      <a:rPr lang="zh-CN" altLang="en-U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𝝋</m:t>
                    </m:r>
                    <m:nary>
                      <m:naryPr>
                        <m:chr m:val="∑"/>
                        <m:ctrlPr>
                          <a:rPr lang="zh-CN" altLang="en-US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𝒊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=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𝟏</m:t>
                        </m:r>
                      </m:sub>
                      <m:sup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𝒏</m:t>
                        </m:r>
                      </m:sup>
                      <m:e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𝒘</m:t>
                        </m:r>
                        <m:sSub>
                          <m:sSubPr>
                            <m:ctrlPr>
                              <a:rPr lang="en-US" altLang="zh-CN" sz="3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3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+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𝒃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3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3200" b="1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3200" b="1" i="1" dirty="0">
                  <a:solidFill>
                    <a:schemeClr val="bg1"/>
                  </a:solidFill>
                  <a:latin typeface="Cambria Math" panose="02040503050406030204" pitchFamily="18" charset="0"/>
                  <a:ea typeface="方正仿宋简体" panose="03000509000000000000" pitchFamily="65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4A8ED13-5C8A-4EF6-B3E8-CA016345E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17" y="4192621"/>
                <a:ext cx="10758791" cy="2026196"/>
              </a:xfrm>
              <a:prstGeom prst="rect">
                <a:avLst/>
              </a:prstGeom>
              <a:blipFill>
                <a:blip r:embed="rId4"/>
                <a:stretch>
                  <a:fillRect l="-1416" t="-3916" b="-39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4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学习率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C86B89-8D35-43A9-976E-3FCB5652B349}"/>
              </a:ext>
            </a:extLst>
          </p:cNvPr>
          <p:cNvSpPr txBox="1"/>
          <p:nvPr/>
        </p:nvSpPr>
        <p:spPr>
          <a:xfrm>
            <a:off x="1070042" y="1128408"/>
            <a:ext cx="10739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学习率属于超参数</a:t>
            </a:r>
            <a:r>
              <a:rPr lang="en-US" altLang="zh-CN" sz="28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(</a:t>
            </a:r>
            <a:r>
              <a:rPr lang="zh-CN" altLang="en-US" sz="28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在开始学习之前设置，不是通过训练得到的</a:t>
            </a:r>
            <a:r>
              <a:rPr lang="en-US" altLang="zh-CN" sz="28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)</a:t>
            </a:r>
            <a:b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</a:br>
            <a:r>
              <a:rPr lang="zh-CN" altLang="en-US" sz="28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可以选择在迭代次数增加时减少学习率大小</a:t>
            </a:r>
            <a:endParaRPr lang="en-US" altLang="zh-CN" sz="28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对于凸函数，只要学习率设置足够小，就一定能保证收敛</a:t>
            </a:r>
            <a:endParaRPr lang="en-US" altLang="zh-CN" sz="28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6CE347D-F66A-429D-A243-F34E34526F7C}"/>
                  </a:ext>
                </a:extLst>
              </p:cNvPr>
              <p:cNvSpPr txBox="1"/>
              <p:nvPr/>
            </p:nvSpPr>
            <p:spPr>
              <a:xfrm>
                <a:off x="0" y="2626467"/>
                <a:ext cx="12191999" cy="1533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𝒘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𝒌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+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𝟏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3200" b="1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𝒘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𝒌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sup>
                    </m:sSup>
                    <m:r>
                      <a:rPr lang="en-US" altLang="zh-CN" sz="3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−</m:t>
                    </m:r>
                    <m:r>
                      <a:rPr lang="zh-CN" altLang="en-US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f>
                      <m:fPr>
                        <m:ctrlP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𝑳𝒐𝒔𝒔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3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endParaRPr lang="en-US" altLang="zh-CN" sz="3200" b="1" i="1" dirty="0">
                  <a:solidFill>
                    <a:schemeClr val="bg1"/>
                  </a:solidFill>
                  <a:latin typeface="Cambria Math" panose="02040503050406030204" pitchFamily="18" charset="0"/>
                  <a:ea typeface="方正仿宋简体" panose="03000509000000000000" pitchFamily="65" charset="-122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𝒃</m:t>
                        </m:r>
                      </m:e>
                      <m:sup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𝒌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+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𝟏</m:t>
                        </m:r>
                        <m:r>
                          <a:rPr lang="en-US" altLang="zh-C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3200" b="1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pPr>
                      <m:e>
                        <m: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𝒃</m:t>
                        </m:r>
                      </m:e>
                      <m:sup>
                        <m: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𝒌</m:t>
                        </m:r>
                        <m:r>
                          <a:rPr lang="en-US" altLang="zh-CN" sz="3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sup>
                    </m:sSup>
                    <m:r>
                      <a:rPr lang="en-US" altLang="zh-CN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−</m:t>
                    </m:r>
                    <m:r>
                      <a:rPr lang="zh-CN" altLang="en-US" sz="32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𝝋</m:t>
                    </m:r>
                    <m:f>
                      <m:fPr>
                        <m:ctrlP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𝝏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𝑳𝒐𝒔𝒔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𝒘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,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𝒃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𝝏</m:t>
                        </m:r>
                        <m:r>
                          <a:rPr lang="en-US" altLang="zh-CN" sz="32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𝒃</m:t>
                        </m:r>
                      </m:den>
                    </m:f>
                  </m:oMath>
                </a14:m>
                <a:endParaRPr lang="en-US" altLang="zh-CN" sz="3200" b="1" i="1" dirty="0">
                  <a:solidFill>
                    <a:schemeClr val="bg1"/>
                  </a:solidFill>
                  <a:latin typeface="Cambria Math" panose="02040503050406030204" pitchFamily="18" charset="0"/>
                  <a:ea typeface="方正仿宋简体" panose="03000509000000000000" pitchFamily="65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6CE347D-F66A-429D-A243-F34E34526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26467"/>
                <a:ext cx="12191999" cy="1533753"/>
              </a:xfrm>
              <a:prstGeom prst="rect">
                <a:avLst/>
              </a:prstGeom>
              <a:blipFill>
                <a:blip r:embed="rId3"/>
                <a:stretch>
                  <a:fillRect b="-5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FD0D49AA-23D3-4D0A-9DA9-CFAF8447FFFC}"/>
              </a:ext>
            </a:extLst>
          </p:cNvPr>
          <p:cNvSpPr txBox="1"/>
          <p:nvPr/>
        </p:nvSpPr>
        <p:spPr>
          <a:xfrm>
            <a:off x="6478621" y="2704289"/>
            <a:ext cx="408562" cy="1381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BA68B3B-17E2-422E-BEDD-28AD17652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316" y="4339881"/>
            <a:ext cx="5075360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7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496</Words>
  <Application>Microsoft Office PowerPoint</Application>
  <PresentationFormat>宽屏</PresentationFormat>
  <Paragraphs>90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等线 Light</vt:lpstr>
      <vt:lpstr>方正仿宋简体</vt:lpstr>
      <vt:lpstr>微软雅黑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hxj</dc:creator>
  <cp:lastModifiedBy>张 继伟</cp:lastModifiedBy>
  <cp:revision>44</cp:revision>
  <dcterms:created xsi:type="dcterms:W3CDTF">2017-05-25T10:59:00Z</dcterms:created>
  <dcterms:modified xsi:type="dcterms:W3CDTF">2020-11-27T02:28:10Z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